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" pitchFamily="2" charset="0"/>
      <p:regular r:id="rId18"/>
    </p:embeddedFont>
    <p:embeddedFont>
      <p:font typeface="Glacial Indifference" panose="020B0604020202020204" charset="0"/>
      <p:regular r:id="rId19"/>
    </p:embeddedFont>
    <p:embeddedFont>
      <p:font typeface="Glacial Indifference Bold Italics" panose="020B0604020202020204" charset="0"/>
      <p:regular r:id="rId20"/>
    </p:embeddedFont>
    <p:embeddedFont>
      <p:font typeface="Glacial Indifference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38" y="-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sv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9.sv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9723" y="7248139"/>
            <a:ext cx="3969822" cy="0"/>
          </a:xfrm>
          <a:prstGeom prst="line">
            <a:avLst/>
          </a:prstGeom>
          <a:ln w="28575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8887877" y="0"/>
            <a:ext cx="15021843" cy="10287000"/>
          </a:xfrm>
          <a:custGeom>
            <a:avLst/>
            <a:gdLst/>
            <a:ahLst/>
            <a:cxnLst/>
            <a:rect l="l" t="t" r="r" b="b"/>
            <a:pathLst>
              <a:path w="15021843" h="10287000">
                <a:moveTo>
                  <a:pt x="0" y="0"/>
                </a:moveTo>
                <a:lnTo>
                  <a:pt x="15021843" y="0"/>
                </a:lnTo>
                <a:lnTo>
                  <a:pt x="150218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425" r="-535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TextBox 4"/>
          <p:cNvSpPr txBox="1"/>
          <p:nvPr/>
        </p:nvSpPr>
        <p:spPr>
          <a:xfrm>
            <a:off x="942736" y="2522844"/>
            <a:ext cx="7306589" cy="456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 spc="13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MAPEO DE LA RED DEL EDIFICIO DE LA FACULTAD DE SISTEMAS COMPUTACIONALES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736" y="7016632"/>
            <a:ext cx="4633743" cy="39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9"/>
              </a:lnSpc>
            </a:pPr>
            <a:endParaRPr/>
          </a:p>
          <a:p>
            <a:pPr algn="l">
              <a:lnSpc>
                <a:spcPts val="4449"/>
              </a:lnSpc>
            </a:pPr>
            <a:r>
              <a:rPr lang="en-US" sz="3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José Monroy </a:t>
            </a:r>
          </a:p>
          <a:p>
            <a:pPr algn="l">
              <a:lnSpc>
                <a:spcPts val="4449"/>
              </a:lnSpc>
            </a:pPr>
            <a:r>
              <a:rPr lang="en-US" sz="3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Valentín Rodríguez </a:t>
            </a:r>
          </a:p>
          <a:p>
            <a:pPr algn="l">
              <a:lnSpc>
                <a:spcPts val="4449"/>
              </a:lnSpc>
            </a:pPr>
            <a:r>
              <a:rPr lang="en-US" sz="3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José Jaramillo </a:t>
            </a:r>
          </a:p>
          <a:p>
            <a:pPr algn="l">
              <a:lnSpc>
                <a:spcPts val="4449"/>
              </a:lnSpc>
            </a:pPr>
            <a:r>
              <a:rPr lang="en-US" sz="3178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René Ruíz </a:t>
            </a:r>
          </a:p>
          <a:p>
            <a:pPr algn="l">
              <a:lnSpc>
                <a:spcPts val="4449"/>
              </a:lnSpc>
            </a:pPr>
            <a:endParaRPr lang="en-US" sz="3178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449"/>
              </a:lnSpc>
            </a:pPr>
            <a:endParaRPr lang="en-US" sz="3178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9723" y="1507999"/>
            <a:ext cx="3928798" cy="125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3613" spc="36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REDES INFORMÁTICAS </a:t>
            </a:r>
          </a:p>
          <a:p>
            <a:pPr algn="just">
              <a:lnSpc>
                <a:spcPts val="5059"/>
              </a:lnSpc>
            </a:pPr>
            <a:endParaRPr lang="en-US" sz="3613" spc="36">
              <a:solidFill>
                <a:srgbClr val="7ED957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723" y="962025"/>
            <a:ext cx="4815771" cy="61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3613" spc="36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ASIGNACIÓN</a:t>
            </a:r>
          </a:p>
        </p:txBody>
      </p:sp>
      <p:sp>
        <p:nvSpPr>
          <p:cNvPr id="8" name="Freeform 8"/>
          <p:cNvSpPr/>
          <p:nvPr/>
        </p:nvSpPr>
        <p:spPr>
          <a:xfrm>
            <a:off x="-6965466" y="5332795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97718" y="3206404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-3492256" y="-1072161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8" y="0"/>
                </a:lnTo>
                <a:lnTo>
                  <a:pt x="14104038" y="14027106"/>
                </a:lnTo>
                <a:lnTo>
                  <a:pt x="0" y="1402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 rot="4619755">
            <a:off x="-11984300" y="-71685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155014" y="4777838"/>
            <a:ext cx="3276665" cy="5206256"/>
          </a:xfrm>
          <a:custGeom>
            <a:avLst/>
            <a:gdLst/>
            <a:ahLst/>
            <a:cxnLst/>
            <a:rect l="l" t="t" r="r" b="b"/>
            <a:pathLst>
              <a:path w="3276665" h="5206256">
                <a:moveTo>
                  <a:pt x="0" y="0"/>
                </a:moveTo>
                <a:lnTo>
                  <a:pt x="3276665" y="0"/>
                </a:lnTo>
                <a:lnTo>
                  <a:pt x="3276665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TextBox 9"/>
          <p:cNvSpPr txBox="1"/>
          <p:nvPr/>
        </p:nvSpPr>
        <p:spPr>
          <a:xfrm>
            <a:off x="5444030" y="819120"/>
            <a:ext cx="8421161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MAPEO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 FÍSICO</a:t>
            </a: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 DE LA 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RED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0926" y="2047529"/>
            <a:ext cx="1174767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D3A6E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Se elaboró un diagrama físico general del edificio de Sistemas Computacionales en Visual Paradigm, en el cual se representan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84079" y="3244185"/>
            <a:ext cx="9281112" cy="212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puntos de acceso inalámbricos distribuidos a lo largo del pasillo principal, salones y laboratorios.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laboratorios VIPE, A, B y C, con su respectiva conexión a switches centrales.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dispositivos terminales (computadoras, cámaras, pantallas, proyectores, etc.) ubicados en cada sala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09483" y="3626114"/>
            <a:ext cx="376732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Mapeo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de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los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dispositivos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ubicados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dentro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del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edificio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432" y="3263235"/>
            <a:ext cx="3112289" cy="57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3"/>
              </a:lnSpc>
            </a:pPr>
            <a:r>
              <a:rPr lang="en-US" sz="1652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Identificación de los dispositivos dentro del mapa.</a:t>
            </a:r>
          </a:p>
        </p:txBody>
      </p:sp>
      <p:sp>
        <p:nvSpPr>
          <p:cNvPr id="14" name="Freeform 14"/>
          <p:cNvSpPr/>
          <p:nvPr/>
        </p:nvSpPr>
        <p:spPr>
          <a:xfrm rot="7890093">
            <a:off x="3361729" y="3655458"/>
            <a:ext cx="346179" cy="1012625"/>
          </a:xfrm>
          <a:custGeom>
            <a:avLst/>
            <a:gdLst/>
            <a:ahLst/>
            <a:cxnLst/>
            <a:rect l="l" t="t" r="r" b="b"/>
            <a:pathLst>
              <a:path w="346179" h="1012625">
                <a:moveTo>
                  <a:pt x="0" y="0"/>
                </a:moveTo>
                <a:lnTo>
                  <a:pt x="346179" y="0"/>
                </a:lnTo>
                <a:lnTo>
                  <a:pt x="346179" y="1012625"/>
                </a:lnTo>
                <a:lnTo>
                  <a:pt x="0" y="1012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594" b="-2594"/>
            </a:stretch>
          </a:blipFill>
        </p:spPr>
        <p:txBody>
          <a:bodyPr/>
          <a:lstStyle/>
          <a:p>
            <a:endParaRPr lang="es-PA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D75BA89-7D9E-5F0B-7ADD-B2D24501E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17110" r="2371" b="34126"/>
          <a:stretch>
            <a:fillRect/>
          </a:stretch>
        </p:blipFill>
        <p:spPr bwMode="auto">
          <a:xfrm>
            <a:off x="4584079" y="5365084"/>
            <a:ext cx="13094321" cy="46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7"/>
          <p:cNvSpPr/>
          <p:nvPr/>
        </p:nvSpPr>
        <p:spPr>
          <a:xfrm rot="-9383309">
            <a:off x="16923019" y="4497446"/>
            <a:ext cx="419935" cy="1292109"/>
          </a:xfrm>
          <a:custGeom>
            <a:avLst/>
            <a:gdLst/>
            <a:ahLst/>
            <a:cxnLst/>
            <a:rect l="l" t="t" r="r" b="b"/>
            <a:pathLst>
              <a:path w="419935" h="1292109">
                <a:moveTo>
                  <a:pt x="0" y="0"/>
                </a:moveTo>
                <a:lnTo>
                  <a:pt x="419936" y="0"/>
                </a:lnTo>
                <a:lnTo>
                  <a:pt x="419936" y="1292109"/>
                </a:lnTo>
                <a:lnTo>
                  <a:pt x="0" y="1292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97718" y="3206404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-3492256" y="-1072161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8" y="0"/>
                </a:lnTo>
                <a:lnTo>
                  <a:pt x="14104038" y="14027106"/>
                </a:lnTo>
                <a:lnTo>
                  <a:pt x="0" y="1402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 rot="4619755">
            <a:off x="-11984300" y="-71685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 rot="7890093">
            <a:off x="2641271" y="4535874"/>
            <a:ext cx="723122" cy="2115237"/>
          </a:xfrm>
          <a:custGeom>
            <a:avLst/>
            <a:gdLst/>
            <a:ahLst/>
            <a:cxnLst/>
            <a:rect l="l" t="t" r="r" b="b"/>
            <a:pathLst>
              <a:path w="723122" h="2115237">
                <a:moveTo>
                  <a:pt x="0" y="0"/>
                </a:moveTo>
                <a:lnTo>
                  <a:pt x="723121" y="0"/>
                </a:lnTo>
                <a:lnTo>
                  <a:pt x="723121" y="2115237"/>
                </a:lnTo>
                <a:lnTo>
                  <a:pt x="0" y="211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4" b="-2594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94898" y="6915300"/>
            <a:ext cx="6237515" cy="2441399"/>
          </a:xfrm>
          <a:custGeom>
            <a:avLst/>
            <a:gdLst/>
            <a:ahLst/>
            <a:cxnLst/>
            <a:rect l="l" t="t" r="r" b="b"/>
            <a:pathLst>
              <a:path w="6237515" h="2441399">
                <a:moveTo>
                  <a:pt x="0" y="0"/>
                </a:moveTo>
                <a:lnTo>
                  <a:pt x="6237515" y="0"/>
                </a:lnTo>
                <a:lnTo>
                  <a:pt x="6237515" y="2441399"/>
                </a:lnTo>
                <a:lnTo>
                  <a:pt x="0" y="2441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08" r="-3108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6637213" y="6919590"/>
            <a:ext cx="6532259" cy="2338710"/>
          </a:xfrm>
          <a:custGeom>
            <a:avLst/>
            <a:gdLst/>
            <a:ahLst/>
            <a:cxnLst/>
            <a:rect l="l" t="t" r="r" b="b"/>
            <a:pathLst>
              <a:path w="6532259" h="2338710">
                <a:moveTo>
                  <a:pt x="0" y="0"/>
                </a:moveTo>
                <a:lnTo>
                  <a:pt x="6532259" y="0"/>
                </a:lnTo>
                <a:lnTo>
                  <a:pt x="6532259" y="2338710"/>
                </a:lnTo>
                <a:lnTo>
                  <a:pt x="0" y="2338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 rot="7890093">
            <a:off x="9168224" y="4490880"/>
            <a:ext cx="753885" cy="2205224"/>
          </a:xfrm>
          <a:custGeom>
            <a:avLst/>
            <a:gdLst/>
            <a:ahLst/>
            <a:cxnLst/>
            <a:rect l="l" t="t" r="r" b="b"/>
            <a:pathLst>
              <a:path w="753885" h="2205224">
                <a:moveTo>
                  <a:pt x="0" y="0"/>
                </a:moveTo>
                <a:lnTo>
                  <a:pt x="753885" y="0"/>
                </a:lnTo>
                <a:lnTo>
                  <a:pt x="753885" y="2205224"/>
                </a:lnTo>
                <a:lnTo>
                  <a:pt x="0" y="220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4" b="-2594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3473751" y="6099963"/>
            <a:ext cx="4627993" cy="3256736"/>
          </a:xfrm>
          <a:custGeom>
            <a:avLst/>
            <a:gdLst/>
            <a:ahLst/>
            <a:cxnLst/>
            <a:rect l="l" t="t" r="r" b="b"/>
            <a:pathLst>
              <a:path w="4627993" h="3256736">
                <a:moveTo>
                  <a:pt x="0" y="0"/>
                </a:moveTo>
                <a:lnTo>
                  <a:pt x="4627993" y="0"/>
                </a:lnTo>
                <a:lnTo>
                  <a:pt x="4627993" y="3256736"/>
                </a:lnTo>
                <a:lnTo>
                  <a:pt x="0" y="3256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4667871" y="876430"/>
            <a:ext cx="10441321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SIMULACIÓN</a:t>
            </a: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 EN 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PACKET</a:t>
            </a: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 TRACER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1330" y="1885285"/>
            <a:ext cx="1174767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D3A6E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Asimismo, se realizó una simulación complementaria en Cisco Packet Tracer, enfocada en los laboratorios VIPE, A, B y C, con el fin de mostrar la interconectividad interna entre switches, puntos de acceso y equipos terminales.</a:t>
            </a:r>
          </a:p>
          <a:p>
            <a:pPr algn="l">
              <a:lnSpc>
                <a:spcPts val="2800"/>
              </a:lnSpc>
            </a:pPr>
            <a:endParaRPr lang="en-US" sz="2000" b="1" i="1">
              <a:solidFill>
                <a:srgbClr val="D3A6E0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979" y="3613312"/>
            <a:ext cx="459808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Representación del VIPE en cisco packet tracer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1862" y="3851437"/>
            <a:ext cx="41684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Representación del LAB C</a:t>
            </a:r>
          </a:p>
        </p:txBody>
      </p:sp>
      <p:sp>
        <p:nvSpPr>
          <p:cNvPr id="15" name="Freeform 15"/>
          <p:cNvSpPr/>
          <p:nvPr/>
        </p:nvSpPr>
        <p:spPr>
          <a:xfrm rot="7890093">
            <a:off x="15042061" y="3818917"/>
            <a:ext cx="753885" cy="2205224"/>
          </a:xfrm>
          <a:custGeom>
            <a:avLst/>
            <a:gdLst/>
            <a:ahLst/>
            <a:cxnLst/>
            <a:rect l="l" t="t" r="r" b="b"/>
            <a:pathLst>
              <a:path w="753885" h="2205224">
                <a:moveTo>
                  <a:pt x="0" y="0"/>
                </a:moveTo>
                <a:lnTo>
                  <a:pt x="753884" y="0"/>
                </a:lnTo>
                <a:lnTo>
                  <a:pt x="753884" y="2205224"/>
                </a:lnTo>
                <a:lnTo>
                  <a:pt x="0" y="220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4" b="-2594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6" name="TextBox 16"/>
          <p:cNvSpPr txBox="1"/>
          <p:nvPr/>
        </p:nvSpPr>
        <p:spPr>
          <a:xfrm>
            <a:off x="12097790" y="3343976"/>
            <a:ext cx="416849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Representación LAB B</a:t>
            </a:r>
          </a:p>
          <a:p>
            <a:pPr algn="just">
              <a:lnSpc>
                <a:spcPts val="3779"/>
              </a:lnSpc>
            </a:pPr>
            <a:endParaRPr lang="en-US" sz="2699" b="1" i="1">
              <a:solidFill>
                <a:srgbClr val="7ED957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97718" y="3206404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-3492256" y="-1072161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8" y="0"/>
                </a:lnTo>
                <a:lnTo>
                  <a:pt x="14104038" y="14027106"/>
                </a:lnTo>
                <a:lnTo>
                  <a:pt x="0" y="1402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 rot="4619755">
            <a:off x="-11984300" y="-71685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 rot="7890093">
            <a:off x="3503278" y="4675924"/>
            <a:ext cx="515043" cy="1506575"/>
          </a:xfrm>
          <a:custGeom>
            <a:avLst/>
            <a:gdLst/>
            <a:ahLst/>
            <a:cxnLst/>
            <a:rect l="l" t="t" r="r" b="b"/>
            <a:pathLst>
              <a:path w="515043" h="1506575">
                <a:moveTo>
                  <a:pt x="0" y="0"/>
                </a:moveTo>
                <a:lnTo>
                  <a:pt x="515043" y="0"/>
                </a:lnTo>
                <a:lnTo>
                  <a:pt x="515043" y="1506575"/>
                </a:lnTo>
                <a:lnTo>
                  <a:pt x="0" y="150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4" b="-2594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 rot="7890093">
            <a:off x="13032173" y="4883615"/>
            <a:ext cx="376942" cy="1102612"/>
          </a:xfrm>
          <a:custGeom>
            <a:avLst/>
            <a:gdLst/>
            <a:ahLst/>
            <a:cxnLst/>
            <a:rect l="l" t="t" r="r" b="b"/>
            <a:pathLst>
              <a:path w="376942" h="1102612">
                <a:moveTo>
                  <a:pt x="0" y="0"/>
                </a:moveTo>
                <a:lnTo>
                  <a:pt x="376943" y="0"/>
                </a:lnTo>
                <a:lnTo>
                  <a:pt x="376943" y="1102612"/>
                </a:lnTo>
                <a:lnTo>
                  <a:pt x="0" y="1102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94" b="-2594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888186" y="6464137"/>
            <a:ext cx="3979466" cy="3483508"/>
          </a:xfrm>
          <a:custGeom>
            <a:avLst/>
            <a:gdLst/>
            <a:ahLst/>
            <a:cxnLst/>
            <a:rect l="l" t="t" r="r" b="b"/>
            <a:pathLst>
              <a:path w="3979466" h="3483508">
                <a:moveTo>
                  <a:pt x="0" y="0"/>
                </a:moveTo>
                <a:lnTo>
                  <a:pt x="3979465" y="0"/>
                </a:lnTo>
                <a:lnTo>
                  <a:pt x="3979465" y="3483509"/>
                </a:lnTo>
                <a:lnTo>
                  <a:pt x="0" y="34835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7610394" y="6065217"/>
            <a:ext cx="10144936" cy="3817533"/>
          </a:xfrm>
          <a:custGeom>
            <a:avLst/>
            <a:gdLst/>
            <a:ahLst/>
            <a:cxnLst/>
            <a:rect l="l" t="t" r="r" b="b"/>
            <a:pathLst>
              <a:path w="10144936" h="3817533">
                <a:moveTo>
                  <a:pt x="0" y="0"/>
                </a:moveTo>
                <a:lnTo>
                  <a:pt x="10144936" y="0"/>
                </a:lnTo>
                <a:lnTo>
                  <a:pt x="10144936" y="3817533"/>
                </a:lnTo>
                <a:lnTo>
                  <a:pt x="0" y="3817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4667871" y="876430"/>
            <a:ext cx="10441321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SIMULACIÓN</a:t>
            </a: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 EN 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PACKET</a:t>
            </a: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 TRACER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70164" y="2194362"/>
            <a:ext cx="1174767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D3A6E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Asimismo, se realizó una simulación complementaria en Cisco Packet Tracer, enfocada en los laboratorios VIPE, A, B y C, con el fin de mostrar la interconectividad interna entre switches, puntos de acceso y equipos terminales.</a:t>
            </a:r>
          </a:p>
          <a:p>
            <a:pPr algn="l">
              <a:lnSpc>
                <a:spcPts val="2800"/>
              </a:lnSpc>
            </a:pPr>
            <a:endParaRPr lang="en-US" sz="2000" b="1" i="1">
              <a:solidFill>
                <a:srgbClr val="D3A6E0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61758" y="4225505"/>
            <a:ext cx="459808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Representación Lab 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8247" y="3987380"/>
            <a:ext cx="584479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Áreas de administración y Contraloría General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0684" y="1480231"/>
            <a:ext cx="6566633" cy="184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5"/>
              </a:lnSpc>
              <a:spcBef>
                <a:spcPct val="0"/>
              </a:spcBef>
            </a:pP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OBSERVACIONES </a:t>
            </a:r>
            <a:r>
              <a:rPr lang="en-US" sz="6995">
                <a:solidFill>
                  <a:srgbClr val="C160DC"/>
                </a:solidFill>
                <a:latin typeface="Anton"/>
                <a:ea typeface="Anton"/>
                <a:cs typeface="Anton"/>
                <a:sym typeface="Anton"/>
              </a:rPr>
              <a:t>GENERALES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93862" y="4213552"/>
            <a:ext cx="9313177" cy="317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</a:t>
            </a:r>
            <a:r>
              <a:rPr lang="en-US" sz="2000" u="none" strike="noStrik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 observa una alta densidad de equipos cableados en los laboratorios, lo que evidencia un uso intensivo de red LAN.</a:t>
            </a:r>
          </a:p>
          <a:p>
            <a:pPr algn="just">
              <a:lnSpc>
                <a:spcPts val="2800"/>
              </a:lnSpc>
            </a:pPr>
            <a:endParaRPr lang="en-US" sz="2000" u="none" strike="noStrike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Access Points están distribuidos estratégicamente en pasillos y salones, garantizando cobertura Wi-Fi adecuada en todo el edificio.</a:t>
            </a:r>
          </a:p>
          <a:p>
            <a:pPr algn="just">
              <a:lnSpc>
                <a:spcPts val="2800"/>
              </a:lnSpc>
            </a:pPr>
            <a:endParaRPr lang="en-US" sz="2000" u="none" strike="noStrike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Las áreas administrativas presentan infraestructura estable, con conexiones cableadas a computadoras e impresoras.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5291754" y="6281128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>
            <a:off x="13507039" y="-5633316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>
            <a:off x="13678806" y="481370"/>
            <a:ext cx="10794363" cy="11244128"/>
          </a:xfrm>
          <a:custGeom>
            <a:avLst/>
            <a:gdLst/>
            <a:ahLst/>
            <a:cxnLst/>
            <a:rect l="l" t="t" r="r" b="b"/>
            <a:pathLst>
              <a:path w="10794363" h="11244128">
                <a:moveTo>
                  <a:pt x="0" y="0"/>
                </a:moveTo>
                <a:lnTo>
                  <a:pt x="10794362" y="0"/>
                </a:lnTo>
                <a:lnTo>
                  <a:pt x="10794362" y="11244128"/>
                </a:lnTo>
                <a:lnTo>
                  <a:pt x="0" y="11244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 rot="4619755">
            <a:off x="-7006410" y="-4857759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0" y="0"/>
                </a:lnTo>
                <a:lnTo>
                  <a:pt x="13270870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0684" y="1480231"/>
            <a:ext cx="6566633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5"/>
              </a:lnSpc>
              <a:spcBef>
                <a:spcPct val="0"/>
              </a:spcBef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CONCL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USIÓN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64171" y="4356826"/>
            <a:ext cx="9814635" cy="282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u="none" strike="noStrik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través de este recorrido se pudo comprender con mayor claridad cómo estos equipos se interconectan entre sí, cómo se comunican mediante la red y cuál es su función dentro del entorno tecnológico de la universidad.</a:t>
            </a:r>
          </a:p>
          <a:p>
            <a:pPr algn="just">
              <a:lnSpc>
                <a:spcPts val="2800"/>
              </a:lnSpc>
            </a:pPr>
            <a:r>
              <a:rPr lang="en-US" sz="2000" u="none" strike="noStrik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 igual manera el mapeo permitió identificar la estructura actual de la red, el número de dispositivos conectados y la distribución física de los puntos de acceso. Se evidenció la importancia de mantener una documentación actualizada para la gestión, mantenimiento y expansión futura de la infraestructura tecnológica del edificio.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5291754" y="6281128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>
            <a:off x="13507039" y="-5633316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 rot="4619755">
            <a:off x="-7006410" y="-4857759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0" y="0"/>
                </a:lnTo>
                <a:lnTo>
                  <a:pt x="13270870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4820016" y="6872829"/>
            <a:ext cx="8247827" cy="4123913"/>
          </a:xfrm>
          <a:custGeom>
            <a:avLst/>
            <a:gdLst/>
            <a:ahLst/>
            <a:cxnLst/>
            <a:rect l="l" t="t" r="r" b="b"/>
            <a:pathLst>
              <a:path w="8247827" h="4123913">
                <a:moveTo>
                  <a:pt x="0" y="0"/>
                </a:moveTo>
                <a:lnTo>
                  <a:pt x="8247827" y="0"/>
                </a:lnTo>
                <a:lnTo>
                  <a:pt x="8247827" y="4123913"/>
                </a:lnTo>
                <a:lnTo>
                  <a:pt x="0" y="4123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3154068" y="-219223"/>
            <a:ext cx="4888402" cy="4888402"/>
          </a:xfrm>
          <a:custGeom>
            <a:avLst/>
            <a:gdLst/>
            <a:ahLst/>
            <a:cxnLst/>
            <a:rect l="l" t="t" r="r" b="b"/>
            <a:pathLst>
              <a:path w="4888402" h="4888402">
                <a:moveTo>
                  <a:pt x="0" y="0"/>
                </a:moveTo>
                <a:lnTo>
                  <a:pt x="4888402" y="0"/>
                </a:lnTo>
                <a:lnTo>
                  <a:pt x="4888402" y="4888403"/>
                </a:lnTo>
                <a:lnTo>
                  <a:pt x="0" y="48884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1380" y="28869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0" y="0"/>
                </a:lnTo>
                <a:lnTo>
                  <a:pt x="13270870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-5864328" y="6128198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4619755">
            <a:off x="-8740023" y="-708733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>
            <a:off x="14131391" y="-6720513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>
            <a:off x="976782" y="8999084"/>
            <a:ext cx="4841737" cy="4841737"/>
          </a:xfrm>
          <a:custGeom>
            <a:avLst/>
            <a:gdLst/>
            <a:ahLst/>
            <a:cxnLst/>
            <a:rect l="l" t="t" r="r" b="b"/>
            <a:pathLst>
              <a:path w="4841737" h="4841737">
                <a:moveTo>
                  <a:pt x="0" y="0"/>
                </a:moveTo>
                <a:lnTo>
                  <a:pt x="4841737" y="0"/>
                </a:lnTo>
                <a:lnTo>
                  <a:pt x="4841737" y="4841737"/>
                </a:lnTo>
                <a:lnTo>
                  <a:pt x="0" y="4841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13016788" y="-4638959"/>
            <a:ext cx="5995158" cy="5995158"/>
          </a:xfrm>
          <a:custGeom>
            <a:avLst/>
            <a:gdLst/>
            <a:ahLst/>
            <a:cxnLst/>
            <a:rect l="l" t="t" r="r" b="b"/>
            <a:pathLst>
              <a:path w="5995158" h="5995158">
                <a:moveTo>
                  <a:pt x="0" y="0"/>
                </a:moveTo>
                <a:lnTo>
                  <a:pt x="5995157" y="0"/>
                </a:lnTo>
                <a:lnTo>
                  <a:pt x="5995157" y="5995158"/>
                </a:lnTo>
                <a:lnTo>
                  <a:pt x="0" y="599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TextBox 8"/>
          <p:cNvSpPr txBox="1"/>
          <p:nvPr/>
        </p:nvSpPr>
        <p:spPr>
          <a:xfrm>
            <a:off x="3963719" y="1814104"/>
            <a:ext cx="10167672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699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REFERENCIAS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9487" y="3302608"/>
            <a:ext cx="7676138" cy="106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i="1">
                <a:solidFill>
                  <a:srgbClr val="CB6CE6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·Ibm, “Networking,” ¿Qué son las redes informáticas?, Sep. 05, 2025. https://www.ibm.com/es-es/think/topics/networking</a:t>
            </a:r>
          </a:p>
          <a:p>
            <a:pPr algn="ctr">
              <a:lnSpc>
                <a:spcPts val="2800"/>
              </a:lnSpc>
            </a:pPr>
            <a:endParaRPr lang="en-US" sz="2000" i="1">
              <a:solidFill>
                <a:srgbClr val="CB6CE6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252018" y="3836232"/>
            <a:ext cx="941145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TextBox 3"/>
          <p:cNvSpPr txBox="1"/>
          <p:nvPr/>
        </p:nvSpPr>
        <p:spPr>
          <a:xfrm>
            <a:off x="2331691" y="826016"/>
            <a:ext cx="12852683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3"/>
              </a:lnSpc>
            </a:pPr>
            <a:r>
              <a:rPr lang="en-US" sz="8653" u="none" strike="noStrike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¡GRACIAS </a:t>
            </a:r>
            <a:r>
              <a:rPr lang="en-US" sz="8653" u="none" strike="noStrike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POR</a:t>
            </a:r>
            <a:r>
              <a:rPr lang="en-US" sz="8653" u="none" strike="noStrike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 VUESTRA </a:t>
            </a:r>
          </a:p>
          <a:p>
            <a:pPr marL="0" lvl="0" indent="0" algn="ctr">
              <a:lnSpc>
                <a:spcPts val="10383"/>
              </a:lnSpc>
            </a:pPr>
            <a:r>
              <a:rPr lang="en-US" sz="8653" u="none" strike="noStrike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DEDICACIÓN</a:t>
            </a:r>
            <a:r>
              <a:rPr lang="en-US" sz="8653" u="none" strike="noStrike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 Y ATENCIÓN!</a:t>
            </a:r>
          </a:p>
        </p:txBody>
      </p:sp>
      <p:sp>
        <p:nvSpPr>
          <p:cNvPr id="4" name="Freeform 4"/>
          <p:cNvSpPr/>
          <p:nvPr/>
        </p:nvSpPr>
        <p:spPr>
          <a:xfrm>
            <a:off x="-5291754" y="6281128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>
            <a:off x="13507039" y="-5633316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>
            <a:off x="5262798" y="3281052"/>
            <a:ext cx="7762404" cy="7762404"/>
          </a:xfrm>
          <a:custGeom>
            <a:avLst/>
            <a:gdLst/>
            <a:ahLst/>
            <a:cxnLst/>
            <a:rect l="l" t="t" r="r" b="b"/>
            <a:pathLst>
              <a:path w="7762404" h="7762404">
                <a:moveTo>
                  <a:pt x="0" y="0"/>
                </a:moveTo>
                <a:lnTo>
                  <a:pt x="7762404" y="0"/>
                </a:lnTo>
                <a:lnTo>
                  <a:pt x="7762404" y="7762404"/>
                </a:lnTo>
                <a:lnTo>
                  <a:pt x="0" y="776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0684" y="1953034"/>
            <a:ext cx="6566633" cy="938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5"/>
              </a:lnSpc>
              <a:spcBef>
                <a:spcPct val="0"/>
              </a:spcBef>
            </a:pPr>
            <a:r>
              <a:rPr lang="en-US" sz="6995" u="none" strike="noStrike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INTRODUCCIÓN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24980" y="3497503"/>
            <a:ext cx="8267278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presente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trabajo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tuvo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realizar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mapeo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físico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 red del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edificio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Sistemas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Computacionales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identificando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todos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equipos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dispositivos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conectados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tanto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por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conexión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alámbrica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como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inalámbrica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Este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análisis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permite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comprender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topología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actual,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detectar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posibles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puntos de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mejora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documentar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infraestructura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tecnológica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u="none" strike="noStrike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existente</a:t>
            </a:r>
            <a:r>
              <a:rPr lang="en-US" sz="2800" u="none" strike="noStrike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5291754" y="6281128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>
            <a:off x="13507039" y="-5633316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>
            <a:off x="13678806" y="481370"/>
            <a:ext cx="10794363" cy="11244128"/>
          </a:xfrm>
          <a:custGeom>
            <a:avLst/>
            <a:gdLst/>
            <a:ahLst/>
            <a:cxnLst/>
            <a:rect l="l" t="t" r="r" b="b"/>
            <a:pathLst>
              <a:path w="10794363" h="11244128">
                <a:moveTo>
                  <a:pt x="0" y="0"/>
                </a:moveTo>
                <a:lnTo>
                  <a:pt x="10794362" y="0"/>
                </a:lnTo>
                <a:lnTo>
                  <a:pt x="10794362" y="11244128"/>
                </a:lnTo>
                <a:lnTo>
                  <a:pt x="0" y="11244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 rot="4619755">
            <a:off x="-7006410" y="-4857759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0" y="0"/>
                </a:lnTo>
                <a:lnTo>
                  <a:pt x="13270870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0684" y="1953034"/>
            <a:ext cx="6566633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5"/>
              </a:lnSpc>
              <a:spcBef>
                <a:spcPct val="0"/>
              </a:spcBef>
            </a:pP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OBJETIVOS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24980" y="3497503"/>
            <a:ext cx="8267278" cy="212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</a:t>
            </a:r>
            <a:r>
              <a:rPr lang="en-US" sz="2000" u="none" strike="noStrike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presente trabajo tuvo como objetivo realizar el mapeo físico de la red del edificio de Sistemas Computacionales, identificando todos los equipos y dispositivos conectados, tanto por conexión alámbrica como inalámbrica. Este análisis permite comprender la topología actual, detectar posibles puntos de mejora y documentar la infraestructura tecnológica existente.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 u="none" strike="noStrike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5291754" y="6281128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>
            <a:off x="13664640" y="-5137134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6" name="Group 6"/>
          <p:cNvGrpSpPr/>
          <p:nvPr/>
        </p:nvGrpSpPr>
        <p:grpSpPr>
          <a:xfrm>
            <a:off x="10274303" y="5808324"/>
            <a:ext cx="5539470" cy="4005872"/>
            <a:chOff x="0" y="0"/>
            <a:chExt cx="1458955" cy="10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8955" cy="1055045"/>
            </a:xfrm>
            <a:custGeom>
              <a:avLst/>
              <a:gdLst/>
              <a:ahLst/>
              <a:cxnLst/>
              <a:rect l="l" t="t" r="r" b="b"/>
              <a:pathLst>
                <a:path w="1458955" h="1055045">
                  <a:moveTo>
                    <a:pt x="69880" y="0"/>
                  </a:moveTo>
                  <a:lnTo>
                    <a:pt x="1389075" y="0"/>
                  </a:lnTo>
                  <a:cubicBezTo>
                    <a:pt x="1427669" y="0"/>
                    <a:pt x="1458955" y="31286"/>
                    <a:pt x="1458955" y="69880"/>
                  </a:cubicBezTo>
                  <a:lnTo>
                    <a:pt x="1458955" y="985165"/>
                  </a:lnTo>
                  <a:cubicBezTo>
                    <a:pt x="1458955" y="1003698"/>
                    <a:pt x="1451593" y="1021472"/>
                    <a:pt x="1438488" y="1034577"/>
                  </a:cubicBezTo>
                  <a:cubicBezTo>
                    <a:pt x="1425383" y="1047682"/>
                    <a:pt x="1407609" y="1055045"/>
                    <a:pt x="1389075" y="1055045"/>
                  </a:cubicBezTo>
                  <a:lnTo>
                    <a:pt x="69880" y="1055045"/>
                  </a:lnTo>
                  <a:cubicBezTo>
                    <a:pt x="51346" y="1055045"/>
                    <a:pt x="33572" y="1047682"/>
                    <a:pt x="20467" y="1034577"/>
                  </a:cubicBezTo>
                  <a:cubicBezTo>
                    <a:pt x="7362" y="1021472"/>
                    <a:pt x="0" y="1003698"/>
                    <a:pt x="0" y="985165"/>
                  </a:cubicBezTo>
                  <a:lnTo>
                    <a:pt x="0" y="69880"/>
                  </a:lnTo>
                  <a:cubicBezTo>
                    <a:pt x="0" y="51346"/>
                    <a:pt x="7362" y="33572"/>
                    <a:pt x="20467" y="20467"/>
                  </a:cubicBezTo>
                  <a:cubicBezTo>
                    <a:pt x="33572" y="7362"/>
                    <a:pt x="51346" y="0"/>
                    <a:pt x="6988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58955" cy="111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80431" y="6281128"/>
            <a:ext cx="5310232" cy="2336029"/>
            <a:chOff x="0" y="0"/>
            <a:chExt cx="1398580" cy="615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8580" cy="615250"/>
            </a:xfrm>
            <a:custGeom>
              <a:avLst/>
              <a:gdLst/>
              <a:ahLst/>
              <a:cxnLst/>
              <a:rect l="l" t="t" r="r" b="b"/>
              <a:pathLst>
                <a:path w="1398580" h="615250">
                  <a:moveTo>
                    <a:pt x="72896" y="0"/>
                  </a:moveTo>
                  <a:lnTo>
                    <a:pt x="1325683" y="0"/>
                  </a:lnTo>
                  <a:cubicBezTo>
                    <a:pt x="1345017" y="0"/>
                    <a:pt x="1363558" y="7680"/>
                    <a:pt x="1377229" y="21351"/>
                  </a:cubicBezTo>
                  <a:cubicBezTo>
                    <a:pt x="1390900" y="35022"/>
                    <a:pt x="1398580" y="53563"/>
                    <a:pt x="1398580" y="72896"/>
                  </a:cubicBezTo>
                  <a:lnTo>
                    <a:pt x="1398580" y="542354"/>
                  </a:lnTo>
                  <a:cubicBezTo>
                    <a:pt x="1398580" y="561688"/>
                    <a:pt x="1390900" y="580229"/>
                    <a:pt x="1377229" y="593900"/>
                  </a:cubicBezTo>
                  <a:cubicBezTo>
                    <a:pt x="1363558" y="607570"/>
                    <a:pt x="1345017" y="615250"/>
                    <a:pt x="1325683" y="615250"/>
                  </a:cubicBezTo>
                  <a:lnTo>
                    <a:pt x="72896" y="615250"/>
                  </a:lnTo>
                  <a:cubicBezTo>
                    <a:pt x="32637" y="615250"/>
                    <a:pt x="0" y="582614"/>
                    <a:pt x="0" y="542354"/>
                  </a:cubicBezTo>
                  <a:lnTo>
                    <a:pt x="0" y="72896"/>
                  </a:lnTo>
                  <a:cubicBezTo>
                    <a:pt x="0" y="32637"/>
                    <a:pt x="32637" y="0"/>
                    <a:pt x="728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98580" cy="672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80431" y="6264665"/>
            <a:ext cx="5310232" cy="395661"/>
            <a:chOff x="0" y="0"/>
            <a:chExt cx="1398580" cy="104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8580" cy="104207"/>
            </a:xfrm>
            <a:custGeom>
              <a:avLst/>
              <a:gdLst/>
              <a:ahLst/>
              <a:cxnLst/>
              <a:rect l="l" t="t" r="r" b="b"/>
              <a:pathLst>
                <a:path w="1398580" h="104207">
                  <a:moveTo>
                    <a:pt x="0" y="0"/>
                  </a:moveTo>
                  <a:lnTo>
                    <a:pt x="1398580" y="0"/>
                  </a:lnTo>
                  <a:lnTo>
                    <a:pt x="1398580" y="104207"/>
                  </a:lnTo>
                  <a:lnTo>
                    <a:pt x="0" y="104207"/>
                  </a:ln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98580" cy="161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78475" y="5808324"/>
            <a:ext cx="5539470" cy="398682"/>
            <a:chOff x="0" y="0"/>
            <a:chExt cx="1458955" cy="1050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58955" cy="105003"/>
            </a:xfrm>
            <a:custGeom>
              <a:avLst/>
              <a:gdLst/>
              <a:ahLst/>
              <a:cxnLst/>
              <a:rect l="l" t="t" r="r" b="b"/>
              <a:pathLst>
                <a:path w="1458955" h="105003">
                  <a:moveTo>
                    <a:pt x="0" y="0"/>
                  </a:moveTo>
                  <a:lnTo>
                    <a:pt x="1458955" y="0"/>
                  </a:lnTo>
                  <a:lnTo>
                    <a:pt x="1458955" y="105003"/>
                  </a:lnTo>
                  <a:lnTo>
                    <a:pt x="0" y="105003"/>
                  </a:ln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58955" cy="162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65314" y="5790024"/>
            <a:ext cx="5148460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Objetivos Especificos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95540" y="6301677"/>
            <a:ext cx="5148460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i="1">
                <a:solidFill>
                  <a:srgbClr val="CB6CE6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Objetivos Generales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61317" y="6973979"/>
            <a:ext cx="5148460" cy="141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40C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Elaborar un diagrama físico detallado de la red del edificio de Sistemas Computacionales, mostrando todos los dispositivos conectados.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240C3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73980" y="6452489"/>
            <a:ext cx="5148460" cy="317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0C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Identificar los dispositivos terminales y de red conectados.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0C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Clasificar los equipos según su tipo de conexión.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0C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Representar gráficamente la estructura física de la red.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40C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Analizar la distribución de los dispositivos dentro de la red.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240C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2" name="Freeform 22"/>
          <p:cNvSpPr/>
          <p:nvPr/>
        </p:nvSpPr>
        <p:spPr>
          <a:xfrm rot="4619755">
            <a:off x="-7206994" y="-5932312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11200" y="4152900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1576995" y="-1742183"/>
            <a:ext cx="15552878" cy="13771367"/>
          </a:xfrm>
          <a:custGeom>
            <a:avLst/>
            <a:gdLst/>
            <a:ahLst/>
            <a:cxnLst/>
            <a:rect l="l" t="t" r="r" b="b"/>
            <a:pathLst>
              <a:path w="15552878" h="13771367">
                <a:moveTo>
                  <a:pt x="0" y="0"/>
                </a:moveTo>
                <a:lnTo>
                  <a:pt x="15552878" y="0"/>
                </a:lnTo>
                <a:lnTo>
                  <a:pt x="15552878" y="13771366"/>
                </a:lnTo>
                <a:lnTo>
                  <a:pt x="0" y="13771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4" name="Group 4"/>
          <p:cNvGrpSpPr/>
          <p:nvPr/>
        </p:nvGrpSpPr>
        <p:grpSpPr>
          <a:xfrm>
            <a:off x="10710979" y="1382209"/>
            <a:ext cx="7207381" cy="72073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82" r="-1282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6" name="AutoShape 6"/>
          <p:cNvSpPr/>
          <p:nvPr/>
        </p:nvSpPr>
        <p:spPr>
          <a:xfrm>
            <a:off x="986210" y="9038047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7" name="TextBox 7"/>
          <p:cNvSpPr txBox="1"/>
          <p:nvPr/>
        </p:nvSpPr>
        <p:spPr>
          <a:xfrm>
            <a:off x="1028700" y="1152525"/>
            <a:ext cx="7676138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 dirty="0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MARCO </a:t>
            </a:r>
            <a:r>
              <a:rPr lang="en-US" sz="6995" dirty="0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TEÓRICO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843" y="2433221"/>
            <a:ext cx="9281112" cy="599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Una red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informática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es un conjunto de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dispositivos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interconectados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que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comparten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información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recursos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dentro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organización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Sus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principales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componentes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son: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Access Points (Puntos de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acceso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Computadoras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servidores</a:t>
            </a: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Impresoras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cámaras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IP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Switches y routers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2800"/>
              </a:lnSpc>
            </a:pP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Comprender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estructura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red es fundamental,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que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ello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depende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eficiencia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las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operaciones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y la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comunicación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interna.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permitió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aplicar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conocimientos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teóricos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sobre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redes a un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entorno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real,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observando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directamente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infraestructura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del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edificio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 de la </a:t>
            </a:r>
            <a:r>
              <a:rPr lang="en-US" sz="2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Facultad</a:t>
            </a:r>
            <a:r>
              <a:rPr lang="en-US" sz="2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67862" y="3447875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9333397" y="-1119789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8" y="0"/>
                </a:lnTo>
                <a:lnTo>
                  <a:pt x="14104038" y="14027107"/>
                </a:lnTo>
                <a:lnTo>
                  <a:pt x="0" y="14027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0253795" y="3457627"/>
            <a:ext cx="6297240" cy="5251939"/>
            <a:chOff x="0" y="0"/>
            <a:chExt cx="2067479" cy="1724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7479" cy="1724291"/>
            </a:xfrm>
            <a:custGeom>
              <a:avLst/>
              <a:gdLst/>
              <a:ahLst/>
              <a:cxnLst/>
              <a:rect l="l" t="t" r="r" b="b"/>
              <a:pathLst>
                <a:path w="2067479" h="1724291">
                  <a:moveTo>
                    <a:pt x="0" y="0"/>
                  </a:moveTo>
                  <a:lnTo>
                    <a:pt x="2067479" y="0"/>
                  </a:lnTo>
                  <a:lnTo>
                    <a:pt x="2067479" y="1724291"/>
                  </a:lnTo>
                  <a:lnTo>
                    <a:pt x="0" y="1724291"/>
                  </a:lnTo>
                  <a:close/>
                </a:path>
              </a:pathLst>
            </a:custGeom>
            <a:blipFill>
              <a:blip r:embed="rId6"/>
              <a:stretch>
                <a:fillRect t="-59" b="-59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804662"/>
            <a:ext cx="255815" cy="2558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4373" y="6101020"/>
            <a:ext cx="255815" cy="25581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4373" y="4936172"/>
            <a:ext cx="255815" cy="25581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4373" y="7227768"/>
            <a:ext cx="255815" cy="25581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67862" y="3671620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Gestión de permisos: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7862" y="4879022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Inspección visual: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7862" y="4144694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Solicitud de autorización para ingresar a salones y laboratorios.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7862" y="5265996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Observación directa de dispositivos de red y terminales.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6607" y="870473"/>
            <a:ext cx="7676138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METOD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OLOGÍA</a:t>
            </a:r>
          </a:p>
        </p:txBody>
      </p:sp>
      <p:sp>
        <p:nvSpPr>
          <p:cNvPr id="24" name="Freeform 24"/>
          <p:cNvSpPr/>
          <p:nvPr/>
        </p:nvSpPr>
        <p:spPr>
          <a:xfrm rot="4619755">
            <a:off x="-8302164" y="-7020077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25" name="Group 25"/>
          <p:cNvGrpSpPr/>
          <p:nvPr/>
        </p:nvGrpSpPr>
        <p:grpSpPr>
          <a:xfrm>
            <a:off x="1014373" y="8453751"/>
            <a:ext cx="255815" cy="25581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6CE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67862" y="5996245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Registro de información: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7862" y="7170618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Organización de datos: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67862" y="6383594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Documentación de equipos, tipo y cantidad.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67862" y="7557967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Clasificación y tabulación de la información recolectada.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6607" y="2335132"/>
            <a:ext cx="50997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El proyecto se desarrolló en varias etapas: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67862" y="8396601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Elaboración del mapeo de red: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67862" y="8783950"/>
            <a:ext cx="7676138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Creación del diagrama físico general del edificio.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19218">
            <a:off x="12507364" y="-2279223"/>
            <a:ext cx="16060386" cy="13227918"/>
          </a:xfrm>
          <a:custGeom>
            <a:avLst/>
            <a:gdLst/>
            <a:ahLst/>
            <a:cxnLst/>
            <a:rect l="l" t="t" r="r" b="b"/>
            <a:pathLst>
              <a:path w="16060386" h="13227918">
                <a:moveTo>
                  <a:pt x="0" y="0"/>
                </a:moveTo>
                <a:lnTo>
                  <a:pt x="16060386" y="0"/>
                </a:lnTo>
                <a:lnTo>
                  <a:pt x="16060386" y="13227918"/>
                </a:lnTo>
                <a:lnTo>
                  <a:pt x="0" y="1322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 rot="6798454">
            <a:off x="-8059627" y="3967953"/>
            <a:ext cx="12846316" cy="10580693"/>
          </a:xfrm>
          <a:custGeom>
            <a:avLst/>
            <a:gdLst/>
            <a:ahLst/>
            <a:cxnLst/>
            <a:rect l="l" t="t" r="r" b="b"/>
            <a:pathLst>
              <a:path w="12846316" h="10580693">
                <a:moveTo>
                  <a:pt x="0" y="0"/>
                </a:moveTo>
                <a:lnTo>
                  <a:pt x="12846316" y="0"/>
                </a:lnTo>
                <a:lnTo>
                  <a:pt x="12846316" y="10580694"/>
                </a:lnTo>
                <a:lnTo>
                  <a:pt x="0" y="1058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4" name="Group 4"/>
          <p:cNvGrpSpPr/>
          <p:nvPr/>
        </p:nvGrpSpPr>
        <p:grpSpPr>
          <a:xfrm>
            <a:off x="0" y="4680670"/>
            <a:ext cx="18288000" cy="3616571"/>
            <a:chOff x="0" y="0"/>
            <a:chExt cx="4816593" cy="9525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952512"/>
            </a:xfrm>
            <a:custGeom>
              <a:avLst/>
              <a:gdLst/>
              <a:ahLst/>
              <a:cxnLst/>
              <a:rect l="l" t="t" r="r" b="b"/>
              <a:pathLst>
                <a:path w="4816592" h="952512">
                  <a:moveTo>
                    <a:pt x="0" y="0"/>
                  </a:moveTo>
                  <a:lnTo>
                    <a:pt x="4816592" y="0"/>
                  </a:lnTo>
                  <a:lnTo>
                    <a:pt x="4816592" y="952512"/>
                  </a:lnTo>
                  <a:lnTo>
                    <a:pt x="0" y="952512"/>
                  </a:lnTo>
                  <a:close/>
                </a:path>
              </a:pathLst>
            </a:custGeom>
            <a:solidFill>
              <a:srgbClr val="482161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009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9041152" y="5308710"/>
            <a:ext cx="0" cy="23026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8" name="AutoShape 8"/>
          <p:cNvSpPr/>
          <p:nvPr/>
        </p:nvSpPr>
        <p:spPr>
          <a:xfrm>
            <a:off x="13640082" y="5317420"/>
            <a:ext cx="0" cy="23026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9" name="TextBox 9"/>
          <p:cNvSpPr txBox="1"/>
          <p:nvPr/>
        </p:nvSpPr>
        <p:spPr>
          <a:xfrm>
            <a:off x="14649014" y="5109458"/>
            <a:ext cx="2425463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Cisco Packet Tracer: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258433" y="-4263054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9278203" y="-7198587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Freeform 12"/>
          <p:cNvSpPr/>
          <p:nvPr/>
        </p:nvSpPr>
        <p:spPr>
          <a:xfrm>
            <a:off x="10356731" y="5092890"/>
            <a:ext cx="2734321" cy="2734321"/>
          </a:xfrm>
          <a:custGeom>
            <a:avLst/>
            <a:gdLst/>
            <a:ahLst/>
            <a:cxnLst/>
            <a:rect l="l" t="t" r="r" b="b"/>
            <a:pathLst>
              <a:path w="2734321" h="2734321">
                <a:moveTo>
                  <a:pt x="0" y="0"/>
                </a:moveTo>
                <a:lnTo>
                  <a:pt x="2734322" y="0"/>
                </a:lnTo>
                <a:lnTo>
                  <a:pt x="2734322" y="2734321"/>
                </a:lnTo>
                <a:lnTo>
                  <a:pt x="0" y="2734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3" name="Freeform 13"/>
          <p:cNvSpPr/>
          <p:nvPr/>
        </p:nvSpPr>
        <p:spPr>
          <a:xfrm>
            <a:off x="4866769" y="5015796"/>
            <a:ext cx="2888508" cy="2888508"/>
          </a:xfrm>
          <a:custGeom>
            <a:avLst/>
            <a:gdLst/>
            <a:ahLst/>
            <a:cxnLst/>
            <a:rect l="l" t="t" r="r" b="b"/>
            <a:pathLst>
              <a:path w="2888508" h="2888508">
                <a:moveTo>
                  <a:pt x="0" y="0"/>
                </a:moveTo>
                <a:lnTo>
                  <a:pt x="2888508" y="0"/>
                </a:lnTo>
                <a:lnTo>
                  <a:pt x="2888508" y="2888508"/>
                </a:lnTo>
                <a:lnTo>
                  <a:pt x="0" y="28885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4" name="TextBox 14"/>
          <p:cNvSpPr txBox="1"/>
          <p:nvPr/>
        </p:nvSpPr>
        <p:spPr>
          <a:xfrm>
            <a:off x="2279556" y="714251"/>
            <a:ext cx="7676138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HERRAMIENTAS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72877" y="2357993"/>
            <a:ext cx="7676138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UTILIZADAS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019" y="4958646"/>
            <a:ext cx="2425463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Visual Paradigm: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3969" y="5576143"/>
            <a:ext cx="3131174" cy="176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Para elaborar el diagrama físico general del edificio, mostrando la ubicación y conexión de todos los dispositivos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58433" y="6114799"/>
            <a:ext cx="3131174" cy="141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Para simular la interconectividad entre laboratorios y visualizar la estructura lógica de la red.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97718" y="3206404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10118752" y="-1248735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8" y="0"/>
                </a:lnTo>
                <a:lnTo>
                  <a:pt x="14104038" y="14027107"/>
                </a:lnTo>
                <a:lnTo>
                  <a:pt x="0" y="14027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805480" y="4386218"/>
            <a:ext cx="3663778" cy="5674455"/>
            <a:chOff x="0" y="0"/>
            <a:chExt cx="1227664" cy="19014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7664" cy="1901404"/>
            </a:xfrm>
            <a:custGeom>
              <a:avLst/>
              <a:gdLst/>
              <a:ahLst/>
              <a:cxnLst/>
              <a:rect l="l" t="t" r="r" b="b"/>
              <a:pathLst>
                <a:path w="1227664" h="1901404">
                  <a:moveTo>
                    <a:pt x="0" y="0"/>
                  </a:moveTo>
                  <a:lnTo>
                    <a:pt x="1227664" y="0"/>
                  </a:lnTo>
                  <a:lnTo>
                    <a:pt x="1227664" y="1901404"/>
                  </a:lnTo>
                  <a:lnTo>
                    <a:pt x="0" y="1901404"/>
                  </a:lnTo>
                  <a:close/>
                </a:path>
              </a:pathLst>
            </a:custGeom>
            <a:blipFill>
              <a:blip r:embed="rId6"/>
              <a:stretch>
                <a:fillRect t="-623" b="-623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7" name="Freeform 7"/>
          <p:cNvSpPr/>
          <p:nvPr/>
        </p:nvSpPr>
        <p:spPr>
          <a:xfrm rot="4619755">
            <a:off x="-11984300" y="-71685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8" name="Group 8"/>
          <p:cNvGrpSpPr/>
          <p:nvPr/>
        </p:nvGrpSpPr>
        <p:grpSpPr>
          <a:xfrm>
            <a:off x="6833915" y="5182767"/>
            <a:ext cx="4018421" cy="4625279"/>
            <a:chOff x="0" y="0"/>
            <a:chExt cx="1688544" cy="1943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8544" cy="1943546"/>
            </a:xfrm>
            <a:custGeom>
              <a:avLst/>
              <a:gdLst/>
              <a:ahLst/>
              <a:cxnLst/>
              <a:rect l="l" t="t" r="r" b="b"/>
              <a:pathLst>
                <a:path w="1688544" h="1943546">
                  <a:moveTo>
                    <a:pt x="0" y="0"/>
                  </a:moveTo>
                  <a:lnTo>
                    <a:pt x="1688544" y="0"/>
                  </a:lnTo>
                  <a:lnTo>
                    <a:pt x="1688544" y="1943546"/>
                  </a:lnTo>
                  <a:lnTo>
                    <a:pt x="0" y="1943546"/>
                  </a:lnTo>
                  <a:close/>
                </a:path>
              </a:pathLst>
            </a:custGeom>
            <a:blipFill>
              <a:blip r:embed="rId7"/>
              <a:stretch>
                <a:fillRect t="-38" b="-38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38790" y="5726481"/>
            <a:ext cx="4825238" cy="4258945"/>
            <a:chOff x="0" y="0"/>
            <a:chExt cx="2154225" cy="19014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4225" cy="1901404"/>
            </a:xfrm>
            <a:custGeom>
              <a:avLst/>
              <a:gdLst/>
              <a:ahLst/>
              <a:cxnLst/>
              <a:rect l="l" t="t" r="r" b="b"/>
              <a:pathLst>
                <a:path w="2154225" h="1901404">
                  <a:moveTo>
                    <a:pt x="0" y="0"/>
                  </a:moveTo>
                  <a:lnTo>
                    <a:pt x="2154225" y="0"/>
                  </a:lnTo>
                  <a:lnTo>
                    <a:pt x="2154225" y="1901404"/>
                  </a:lnTo>
                  <a:lnTo>
                    <a:pt x="0" y="1901404"/>
                  </a:lnTo>
                  <a:close/>
                </a:path>
              </a:pathLst>
            </a:custGeom>
            <a:blipFill>
              <a:blip r:embed="rId8"/>
              <a:stretch>
                <a:fillRect l="-594" r="-594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12" name="Freeform 12"/>
          <p:cNvSpPr/>
          <p:nvPr/>
        </p:nvSpPr>
        <p:spPr>
          <a:xfrm rot="1272338">
            <a:off x="4808539" y="6516088"/>
            <a:ext cx="1270982" cy="1218554"/>
          </a:xfrm>
          <a:custGeom>
            <a:avLst/>
            <a:gdLst/>
            <a:ahLst/>
            <a:cxnLst/>
            <a:rect l="l" t="t" r="r" b="b"/>
            <a:pathLst>
              <a:path w="1270982" h="1218554">
                <a:moveTo>
                  <a:pt x="0" y="0"/>
                </a:moveTo>
                <a:lnTo>
                  <a:pt x="1270982" y="0"/>
                </a:lnTo>
                <a:lnTo>
                  <a:pt x="1270982" y="1218554"/>
                </a:lnTo>
                <a:lnTo>
                  <a:pt x="0" y="12185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3" name="Freeform 13"/>
          <p:cNvSpPr/>
          <p:nvPr/>
        </p:nvSpPr>
        <p:spPr>
          <a:xfrm rot="1917149">
            <a:off x="11240414" y="6516088"/>
            <a:ext cx="1270982" cy="1218554"/>
          </a:xfrm>
          <a:custGeom>
            <a:avLst/>
            <a:gdLst/>
            <a:ahLst/>
            <a:cxnLst/>
            <a:rect l="l" t="t" r="r" b="b"/>
            <a:pathLst>
              <a:path w="1270982" h="1218554">
                <a:moveTo>
                  <a:pt x="0" y="0"/>
                </a:moveTo>
                <a:lnTo>
                  <a:pt x="1270982" y="0"/>
                </a:lnTo>
                <a:lnTo>
                  <a:pt x="1270982" y="1218554"/>
                </a:lnTo>
                <a:lnTo>
                  <a:pt x="0" y="1218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4" name="Freeform 14"/>
          <p:cNvSpPr/>
          <p:nvPr/>
        </p:nvSpPr>
        <p:spPr>
          <a:xfrm rot="8233050">
            <a:off x="3874991" y="3518351"/>
            <a:ext cx="1188535" cy="344675"/>
          </a:xfrm>
          <a:custGeom>
            <a:avLst/>
            <a:gdLst/>
            <a:ahLst/>
            <a:cxnLst/>
            <a:rect l="l" t="t" r="r" b="b"/>
            <a:pathLst>
              <a:path w="1188535" h="344675">
                <a:moveTo>
                  <a:pt x="0" y="0"/>
                </a:moveTo>
                <a:lnTo>
                  <a:pt x="1188535" y="0"/>
                </a:lnTo>
                <a:lnTo>
                  <a:pt x="1188535" y="344675"/>
                </a:lnTo>
                <a:lnTo>
                  <a:pt x="0" y="344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5" name="TextBox 15"/>
          <p:cNvSpPr txBox="1"/>
          <p:nvPr/>
        </p:nvSpPr>
        <p:spPr>
          <a:xfrm>
            <a:off x="5884641" y="856146"/>
            <a:ext cx="7676138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RESUL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TADOS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69289" y="2283959"/>
            <a:ext cx="1174767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Durante el recorrido y análisis del edificio de Sistemas Computacionales se identificaron los distintos equipos conectados a la red, tanto por medios alámbricos como inalámbricos. </a:t>
            </a:r>
          </a:p>
        </p:txBody>
      </p:sp>
      <p:sp>
        <p:nvSpPr>
          <p:cNvPr id="17" name="Freeform 17"/>
          <p:cNvSpPr/>
          <p:nvPr/>
        </p:nvSpPr>
        <p:spPr>
          <a:xfrm rot="3713341">
            <a:off x="12401978" y="3608512"/>
            <a:ext cx="1188535" cy="344675"/>
          </a:xfrm>
          <a:custGeom>
            <a:avLst/>
            <a:gdLst/>
            <a:ahLst/>
            <a:cxnLst/>
            <a:rect l="l" t="t" r="r" b="b"/>
            <a:pathLst>
              <a:path w="1188535" h="344675">
                <a:moveTo>
                  <a:pt x="0" y="0"/>
                </a:moveTo>
                <a:lnTo>
                  <a:pt x="1188536" y="0"/>
                </a:lnTo>
                <a:lnTo>
                  <a:pt x="1188536" y="344675"/>
                </a:lnTo>
                <a:lnTo>
                  <a:pt x="0" y="344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8" name="Freeform 18"/>
          <p:cNvSpPr/>
          <p:nvPr/>
        </p:nvSpPr>
        <p:spPr>
          <a:xfrm rot="5400000">
            <a:off x="8248858" y="3839579"/>
            <a:ext cx="1188535" cy="344675"/>
          </a:xfrm>
          <a:custGeom>
            <a:avLst/>
            <a:gdLst/>
            <a:ahLst/>
            <a:cxnLst/>
            <a:rect l="l" t="t" r="r" b="b"/>
            <a:pathLst>
              <a:path w="1188535" h="344675">
                <a:moveTo>
                  <a:pt x="0" y="0"/>
                </a:moveTo>
                <a:lnTo>
                  <a:pt x="1188535" y="0"/>
                </a:lnTo>
                <a:lnTo>
                  <a:pt x="1188535" y="344676"/>
                </a:lnTo>
                <a:lnTo>
                  <a:pt x="0" y="344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046485" y="2995159"/>
            <a:ext cx="5773109" cy="9525"/>
          </a:xfrm>
          <a:prstGeom prst="line">
            <a:avLst/>
          </a:prstGeom>
          <a:ln w="19050" cap="flat">
            <a:solidFill>
              <a:srgbClr val="CB6C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-9996680" y="-2186018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7" y="0"/>
                </a:lnTo>
                <a:lnTo>
                  <a:pt x="14104037" y="14027107"/>
                </a:lnTo>
                <a:lnTo>
                  <a:pt x="0" y="14027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 rot="4619755">
            <a:off x="-11984300" y="-71685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6" name="Freeform 6"/>
          <p:cNvSpPr/>
          <p:nvPr/>
        </p:nvSpPr>
        <p:spPr>
          <a:xfrm>
            <a:off x="8518280" y="0"/>
            <a:ext cx="9769720" cy="5666438"/>
          </a:xfrm>
          <a:custGeom>
            <a:avLst/>
            <a:gdLst/>
            <a:ahLst/>
            <a:cxnLst/>
            <a:rect l="l" t="t" r="r" b="b"/>
            <a:pathLst>
              <a:path w="9769720" h="5666438">
                <a:moveTo>
                  <a:pt x="0" y="0"/>
                </a:moveTo>
                <a:lnTo>
                  <a:pt x="9769720" y="0"/>
                </a:lnTo>
                <a:lnTo>
                  <a:pt x="9769720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8518280" y="5666438"/>
            <a:ext cx="7391037" cy="4620562"/>
          </a:xfrm>
          <a:custGeom>
            <a:avLst/>
            <a:gdLst/>
            <a:ahLst/>
            <a:cxnLst/>
            <a:rect l="l" t="t" r="r" b="b"/>
            <a:pathLst>
              <a:path w="7391037" h="4620562">
                <a:moveTo>
                  <a:pt x="0" y="0"/>
                </a:moveTo>
                <a:lnTo>
                  <a:pt x="7391036" y="0"/>
                </a:lnTo>
                <a:lnTo>
                  <a:pt x="7391036" y="4620562"/>
                </a:lnTo>
                <a:lnTo>
                  <a:pt x="0" y="4620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325" b="-2644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TextBox 8"/>
          <p:cNvSpPr txBox="1"/>
          <p:nvPr/>
        </p:nvSpPr>
        <p:spPr>
          <a:xfrm>
            <a:off x="5884641" y="856146"/>
            <a:ext cx="7676138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RESUL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TADOS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6437" y="2255745"/>
            <a:ext cx="5773157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Distribución </a:t>
            </a:r>
            <a:r>
              <a:rPr lang="en-US" sz="2899" b="1" i="1">
                <a:solidFill>
                  <a:srgbClr val="C160DC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de</a:t>
            </a:r>
            <a:r>
              <a:rPr lang="en-US" sz="2899" b="1" i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la </a:t>
            </a:r>
            <a:r>
              <a:rPr lang="en-US" sz="2899" b="1" i="1">
                <a:solidFill>
                  <a:srgbClr val="C160DC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conectividad</a:t>
            </a:r>
          </a:p>
          <a:p>
            <a:pPr algn="l">
              <a:lnSpc>
                <a:spcPts val="4059"/>
              </a:lnSpc>
            </a:pPr>
            <a:endParaRPr lang="en-US" sz="2899" b="1" i="1">
              <a:solidFill>
                <a:srgbClr val="C160DC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46437" y="3307191"/>
            <a:ext cx="436682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contabilizó un total aproximado de: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46485" y="3961240"/>
            <a:ext cx="6258036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Equipos con conexión alámbrica: 106 dispositivos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46485" y="4615289"/>
            <a:ext cx="6258036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Equipos con conexión inalámbrica: 34 dispositivos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8301" y="5484058"/>
            <a:ext cx="6616220" cy="176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mayoría de los equipos de oficina y laboratorios utilizan conexiones cableadas por estabilidad y seguridad, mientras que los salones, conferencias y zonas de uso general dependen de conectividad inalámbrica por su flexibilidad.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0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97718" y="3206404"/>
            <a:ext cx="2090813" cy="0"/>
          </a:xfrm>
          <a:prstGeom prst="line">
            <a:avLst/>
          </a:prstGeom>
          <a:ln w="19050" cap="flat">
            <a:solidFill>
              <a:srgbClr val="7ED95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PA"/>
          </a:p>
        </p:txBody>
      </p:sp>
      <p:sp>
        <p:nvSpPr>
          <p:cNvPr id="3" name="Freeform 3"/>
          <p:cNvSpPr/>
          <p:nvPr/>
        </p:nvSpPr>
        <p:spPr>
          <a:xfrm>
            <a:off x="12996246" y="-5400741"/>
            <a:ext cx="10583508" cy="10583508"/>
          </a:xfrm>
          <a:custGeom>
            <a:avLst/>
            <a:gdLst/>
            <a:ahLst/>
            <a:cxnLst/>
            <a:rect l="l" t="t" r="r" b="b"/>
            <a:pathLst>
              <a:path w="10583508" h="10583508">
                <a:moveTo>
                  <a:pt x="0" y="0"/>
                </a:moveTo>
                <a:lnTo>
                  <a:pt x="10583508" y="0"/>
                </a:lnTo>
                <a:lnTo>
                  <a:pt x="10583508" y="10583508"/>
                </a:lnTo>
                <a:lnTo>
                  <a:pt x="0" y="105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4" name="Freeform 4"/>
          <p:cNvSpPr/>
          <p:nvPr/>
        </p:nvSpPr>
        <p:spPr>
          <a:xfrm rot="-8776746">
            <a:off x="-3492256" y="-1072161"/>
            <a:ext cx="14104038" cy="14027107"/>
          </a:xfrm>
          <a:custGeom>
            <a:avLst/>
            <a:gdLst/>
            <a:ahLst/>
            <a:cxnLst/>
            <a:rect l="l" t="t" r="r" b="b"/>
            <a:pathLst>
              <a:path w="14104038" h="14027107">
                <a:moveTo>
                  <a:pt x="0" y="0"/>
                </a:moveTo>
                <a:lnTo>
                  <a:pt x="14104038" y="0"/>
                </a:lnTo>
                <a:lnTo>
                  <a:pt x="14104038" y="14027106"/>
                </a:lnTo>
                <a:lnTo>
                  <a:pt x="0" y="1402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A"/>
          </a:p>
        </p:txBody>
      </p:sp>
      <p:sp>
        <p:nvSpPr>
          <p:cNvPr id="5" name="Freeform 5"/>
          <p:cNvSpPr/>
          <p:nvPr/>
        </p:nvSpPr>
        <p:spPr>
          <a:xfrm rot="4619755">
            <a:off x="-11984300" y="-7168504"/>
            <a:ext cx="13270871" cy="13198484"/>
          </a:xfrm>
          <a:custGeom>
            <a:avLst/>
            <a:gdLst/>
            <a:ahLst/>
            <a:cxnLst/>
            <a:rect l="l" t="t" r="r" b="b"/>
            <a:pathLst>
              <a:path w="13270871" h="13198484">
                <a:moveTo>
                  <a:pt x="0" y="0"/>
                </a:moveTo>
                <a:lnTo>
                  <a:pt x="13270871" y="0"/>
                </a:lnTo>
                <a:lnTo>
                  <a:pt x="13270871" y="13198484"/>
                </a:lnTo>
                <a:lnTo>
                  <a:pt x="0" y="1319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 rot="-8822848">
            <a:off x="16384817" y="4892407"/>
            <a:ext cx="796159" cy="2449719"/>
          </a:xfrm>
          <a:custGeom>
            <a:avLst/>
            <a:gdLst/>
            <a:ahLst/>
            <a:cxnLst/>
            <a:rect l="l" t="t" r="r" b="b"/>
            <a:pathLst>
              <a:path w="796159" h="2449719">
                <a:moveTo>
                  <a:pt x="0" y="0"/>
                </a:moveTo>
                <a:lnTo>
                  <a:pt x="796158" y="0"/>
                </a:lnTo>
                <a:lnTo>
                  <a:pt x="796158" y="2449719"/>
                </a:lnTo>
                <a:lnTo>
                  <a:pt x="0" y="24497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TextBox 8"/>
          <p:cNvSpPr txBox="1"/>
          <p:nvPr/>
        </p:nvSpPr>
        <p:spPr>
          <a:xfrm>
            <a:off x="5444030" y="819120"/>
            <a:ext cx="8421161" cy="94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MAPEO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 FÍSICO</a:t>
            </a:r>
            <a:r>
              <a:rPr lang="en-US" sz="6995">
                <a:solidFill>
                  <a:srgbClr val="CB6CE6"/>
                </a:solidFill>
                <a:latin typeface="Anton"/>
                <a:ea typeface="Anton"/>
                <a:cs typeface="Anton"/>
                <a:sym typeface="Anton"/>
              </a:rPr>
              <a:t> DE LA </a:t>
            </a:r>
            <a:r>
              <a:rPr lang="en-US" sz="6995">
                <a:solidFill>
                  <a:srgbClr val="7ED957"/>
                </a:solidFill>
                <a:latin typeface="Anton"/>
                <a:ea typeface="Anton"/>
                <a:cs typeface="Anton"/>
                <a:sym typeface="Anton"/>
              </a:rPr>
              <a:t>RED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0926" y="2203844"/>
            <a:ext cx="11747673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D3A6E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Se elaboró un diagrama físico general del edificio de Sistemas Computacionales en Visual Paradigm, en el cual se representan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37739" y="3358804"/>
            <a:ext cx="9281112" cy="2120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puntos de acceso inalámbricos distribuidos a lo largo del pasillo principal, salones y laboratorios.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laboratorios VIPE, A, B y C, con su respectiva conexión a switches centrales.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dispositivos terminales (computadoras, cámaras, pantallas, proyectores, etc.) ubicados en cada sala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39018" y="3939264"/>
            <a:ext cx="376732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Mapeo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de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los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dispositivos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ubicados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dentro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del </a:t>
            </a:r>
            <a:r>
              <a:rPr lang="en-US" sz="2000" b="1" i="1" dirty="0" err="1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edificio</a:t>
            </a:r>
            <a:r>
              <a:rPr lang="en-US" sz="2000" b="1" i="1" dirty="0">
                <a:solidFill>
                  <a:srgbClr val="7ED957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4C409-29BA-49A9-79DC-498EF9E2B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0" b="34126"/>
          <a:stretch>
            <a:fillRect/>
          </a:stretch>
        </p:blipFill>
        <p:spPr bwMode="auto">
          <a:xfrm>
            <a:off x="608206" y="5207652"/>
            <a:ext cx="14329094" cy="479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986</Words>
  <Application>Microsoft Office PowerPoint</Application>
  <PresentationFormat>Personalizado</PresentationFormat>
  <Paragraphs>94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Anton</vt:lpstr>
      <vt:lpstr>Glacial Indifference Italics</vt:lpstr>
      <vt:lpstr>Calibri</vt:lpstr>
      <vt:lpstr>Glacial Indifference</vt:lpstr>
      <vt:lpstr>Glacial Indifference Bold Italics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Mapeo de la red del Edificio de la Facultad de Sistemas Computacionales</dc:title>
  <cp:lastModifiedBy>RENE RUIZ</cp:lastModifiedBy>
  <cp:revision>2</cp:revision>
  <dcterms:created xsi:type="dcterms:W3CDTF">2006-08-16T00:00:00Z</dcterms:created>
  <dcterms:modified xsi:type="dcterms:W3CDTF">2025-10-16T17:04:30Z</dcterms:modified>
  <dc:identifier>DAG1vBhpoiY</dc:identifier>
</cp:coreProperties>
</file>